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4630400" cy="8229600"/>
  <p:notesSz cx="8229600" cy="14630400"/>
  <p:embeddedFontLst>
    <p:embeddedFont>
      <p:font typeface="Gelasio"/>
      <p:regular r:id="rId23"/>
    </p:embeddedFont>
    <p:embeddedFont>
      <p:font typeface="Gelasio"/>
      <p:regular r:id="rId24"/>
    </p:embeddedFont>
    <p:embeddedFont>
      <p:font typeface="Gelasio"/>
      <p:regular r:id="rId25"/>
    </p:embeddedFont>
    <p:embeddedFont>
      <p:font typeface="Gelasio"/>
      <p:regular r:id="rId26"/>
    </p:embeddedFont>
    <p:embeddedFont>
      <p:font typeface="Gelasio"/>
      <p:regular r:id="rId27"/>
    </p:embeddedFont>
    <p:embeddedFont>
      <p:font typeface="Gelasio"/>
      <p:regular r:id="rId28"/>
    </p:embeddedFont>
    <p:embeddedFont>
      <p:font typeface="Gelasio"/>
      <p:regular r:id="rId29"/>
    </p:embeddedFont>
    <p:embeddedFont>
      <p:font typeface="Gelasio"/>
      <p:regular r:id="rId3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23" Type="http://schemas.openxmlformats.org/officeDocument/2006/relationships/font" Target="fonts/font1.fntdata"/><Relationship Id="rId24" Type="http://schemas.openxmlformats.org/officeDocument/2006/relationships/font" Target="fonts/font2.fntdata"/><Relationship Id="rId25" Type="http://schemas.openxmlformats.org/officeDocument/2006/relationships/font" Target="fonts/font3.fntdata"/><Relationship Id="rId26" Type="http://schemas.openxmlformats.org/officeDocument/2006/relationships/font" Target="fonts/font4.fntdata"/><Relationship Id="rId27" Type="http://schemas.openxmlformats.org/officeDocument/2006/relationships/font" Target="fonts/font5.fntdata"/><Relationship Id="rId28" Type="http://schemas.openxmlformats.org/officeDocument/2006/relationships/font" Target="fonts/font6.fntdata"/><Relationship Id="rId29" Type="http://schemas.openxmlformats.org/officeDocument/2006/relationships/font" Target="fonts/font7.fntdata"/><Relationship Id="rId30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014-1.png>
</file>

<file path=ppt/media/image-1014-2.png>
</file>

<file path=ppt/media/image-1015-1.png>
</file>

<file path=ppt/media/image-1015-2.png>
</file>

<file path=ppt/media/image-1016-1.png>
</file>

<file path=ppt/media/image-1016-2.png>
</file>

<file path=ppt/media/image-1017-1.png>
</file>

<file path=ppt/media/image-1017-2.png>
</file>

<file path=ppt/media/image-12-1.png>
</file>

<file path=ppt/media/image-16-1.png>
</file>

<file path=ppt/media/image-3-1.png>
</file>

<file path=ppt/media/image-3-2.png>
</file>

<file path=ppt/media/image-3-3.png>
</file>

<file path=ppt/media/image-3-4.png>
</file>

<file path=ppt/media/image-3-5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2" Type="http://schemas.openxmlformats.org/officeDocument/2006/relationships/image" Target="../media/image-1014-2.png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2" Type="http://schemas.openxmlformats.org/officeDocument/2006/relationships/image" Target="../media/image-1015-2.png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6-1.png"/><Relationship Id="rId2" Type="http://schemas.openxmlformats.org/officeDocument/2006/relationships/image" Target="../media/image-1016-2.png"/><Relationship Id="rId4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7-1.png"/><Relationship Id="rId2" Type="http://schemas.openxmlformats.org/officeDocument/2006/relationships/image" Target="../media/image-1017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7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3488" y="1655088"/>
            <a:ext cx="4919424" cy="49194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0918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7D5E5E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Immersive NPC Behavior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766905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By Dima Gordon and Shaked Cohen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34214"/>
            <a:ext cx="859274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7D5E5E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Non-functional requirements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96622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Performance-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The system should ensure behavior updates in standard gameplay scenarios. 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029426"/>
            <a:ext cx="130428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Scalability-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The system must handle at least 10 active NPCs in a single scene without significant performance degradation. 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15740"/>
            <a:ext cx="130428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Reliability and Availability-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NPC behaviors must remain consistent and error-free in gameplay sessions. 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02054"/>
            <a:ext cx="130428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Security-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The system must secure NPC behavior logic against unauthorized modifications or tampering. 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988368"/>
            <a:ext cx="130428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Integration-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Seamless integration with Unity and compatibility with Modular World Generation for synchronized updates.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7223" y="659011"/>
            <a:ext cx="4551759" cy="568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7D5E5E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Architecture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637223" y="1500902"/>
            <a:ext cx="4330660" cy="3886200"/>
          </a:xfrm>
          <a:prstGeom prst="roundRect">
            <a:avLst>
              <a:gd name="adj" fmla="val 235"/>
            </a:avLst>
          </a:prstGeom>
          <a:solidFill>
            <a:srgbClr val="FFFFFF"/>
          </a:solidFill>
          <a:ln w="15240">
            <a:solidFill>
              <a:srgbClr val="F2F2F2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34509" y="1698188"/>
            <a:ext cx="2759750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444242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Unity Built-in Tools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834509" y="2148721"/>
            <a:ext cx="3936087" cy="10926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Utilizes Unity’s native tools for efficient NPC design and behavior integration.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149929" y="1500902"/>
            <a:ext cx="4330660" cy="3886200"/>
          </a:xfrm>
          <a:prstGeom prst="roundRect">
            <a:avLst>
              <a:gd name="adj" fmla="val 235"/>
            </a:avLst>
          </a:prstGeom>
          <a:solidFill>
            <a:srgbClr val="FFFFFF"/>
          </a:solidFill>
          <a:ln w="15240">
            <a:solidFill>
              <a:srgbClr val="F2F2F2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347216" y="1698188"/>
            <a:ext cx="2731056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444242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Scripted Behavior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5347216" y="2148721"/>
            <a:ext cx="3936087" cy="10926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Environment-Influenced Script</a:t>
            </a:r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: NPCs react to environmental changes.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5347216" y="3305056"/>
            <a:ext cx="3936087" cy="10926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Personality-Driven Script</a:t>
            </a:r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: NPCs’ reactions are based on their personality.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5347216" y="4461391"/>
            <a:ext cx="3936087" cy="7284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Player-Driven Script</a:t>
            </a:r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: NPCs respond to player actions.</a:t>
            </a:r>
            <a:endParaRPr lang="en-US" sz="1400" dirty="0"/>
          </a:p>
        </p:txBody>
      </p:sp>
      <p:sp>
        <p:nvSpPr>
          <p:cNvPr id="11" name="Shape 9"/>
          <p:cNvSpPr/>
          <p:nvPr/>
        </p:nvSpPr>
        <p:spPr>
          <a:xfrm>
            <a:off x="9662636" y="1500902"/>
            <a:ext cx="4330660" cy="3886200"/>
          </a:xfrm>
          <a:prstGeom prst="roundRect">
            <a:avLst>
              <a:gd name="adj" fmla="val 235"/>
            </a:avLst>
          </a:prstGeom>
          <a:solidFill>
            <a:srgbClr val="FFFFFF"/>
          </a:solidFill>
          <a:ln w="15240">
            <a:solidFill>
              <a:srgbClr val="F2F2F2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859923" y="1698188"/>
            <a:ext cx="2731056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444242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Modular Design</a:t>
            </a:r>
            <a:endParaRPr lang="en-US" sz="2150" dirty="0"/>
          </a:p>
        </p:txBody>
      </p:sp>
      <p:sp>
        <p:nvSpPr>
          <p:cNvPr id="13" name="Text 11"/>
          <p:cNvSpPr/>
          <p:nvPr/>
        </p:nvSpPr>
        <p:spPr>
          <a:xfrm>
            <a:off x="9859923" y="2148721"/>
            <a:ext cx="3936087" cy="10926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system will isolate NPC behavior logic from scene generation, ensuring flexibility and easier updates.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637223" y="5569148"/>
            <a:ext cx="13355955" cy="2001441"/>
          </a:xfrm>
          <a:prstGeom prst="roundRect">
            <a:avLst>
              <a:gd name="adj" fmla="val 457"/>
            </a:avLst>
          </a:prstGeom>
          <a:solidFill>
            <a:srgbClr val="FFFFFF"/>
          </a:solidFill>
          <a:ln w="15240">
            <a:solidFill>
              <a:srgbClr val="F2F2F2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834509" y="5766435"/>
            <a:ext cx="2731056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444242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Decision Trees</a:t>
            </a:r>
            <a:endParaRPr lang="en-US" sz="2150" dirty="0"/>
          </a:p>
        </p:txBody>
      </p:sp>
      <p:sp>
        <p:nvSpPr>
          <p:cNvPr id="16" name="Text 14"/>
          <p:cNvSpPr/>
          <p:nvPr/>
        </p:nvSpPr>
        <p:spPr>
          <a:xfrm>
            <a:off x="834509" y="6216968"/>
            <a:ext cx="12961382" cy="7284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Decision Trees-</a:t>
            </a:r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NPC behavior will be driven by decision trees, allowing structured decision-making based on environmental variables, state, and player interactions.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834509" y="7009090"/>
            <a:ext cx="12961382" cy="364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Storytelling Package</a:t>
            </a:r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-Manages branching narratives and NPC memory, affecting future interactions and storylines.</a:t>
            </a:r>
            <a:endParaRPr lang="en-US" sz="1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7186" y="804505"/>
            <a:ext cx="12036028" cy="662047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6636" y="555188"/>
            <a:ext cx="5047655" cy="631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7D5E5E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Algorithm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706636" y="1589961"/>
            <a:ext cx="13217128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997982" y="2140029"/>
            <a:ext cx="22860" cy="5536763"/>
          </a:xfrm>
          <a:prstGeom prst="roundRect">
            <a:avLst>
              <a:gd name="adj" fmla="val 40000"/>
            </a:avLst>
          </a:prstGeom>
          <a:solidFill>
            <a:srgbClr val="D8D4D4"/>
          </a:solidFill>
          <a:ln/>
        </p:spPr>
      </p:sp>
      <p:sp>
        <p:nvSpPr>
          <p:cNvPr id="5" name="Shape 3"/>
          <p:cNvSpPr/>
          <p:nvPr/>
        </p:nvSpPr>
        <p:spPr>
          <a:xfrm>
            <a:off x="1213664" y="2582704"/>
            <a:ext cx="706636" cy="22860"/>
          </a:xfrm>
          <a:prstGeom prst="roundRect">
            <a:avLst>
              <a:gd name="adj" fmla="val 40000"/>
            </a:avLst>
          </a:prstGeom>
          <a:solidFill>
            <a:srgbClr val="FFFFFF"/>
          </a:solidFill>
          <a:ln/>
        </p:spPr>
      </p:sp>
      <p:sp>
        <p:nvSpPr>
          <p:cNvPr id="6" name="Shape 4"/>
          <p:cNvSpPr/>
          <p:nvPr/>
        </p:nvSpPr>
        <p:spPr>
          <a:xfrm>
            <a:off x="782300" y="2367082"/>
            <a:ext cx="454223" cy="454223"/>
          </a:xfrm>
          <a:prstGeom prst="roundRect">
            <a:avLst>
              <a:gd name="adj" fmla="val 2013"/>
            </a:avLst>
          </a:prstGeom>
          <a:solidFill>
            <a:srgbClr val="FFFFFF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35176" y="2442686"/>
            <a:ext cx="14835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444242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6"/>
          <p:cNvSpPr/>
          <p:nvPr/>
        </p:nvSpPr>
        <p:spPr>
          <a:xfrm>
            <a:off x="2119908" y="2341840"/>
            <a:ext cx="4267200" cy="378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444242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Finite State Machine (FSM)</a:t>
            </a:r>
            <a:endParaRPr lang="en-US" sz="2350" dirty="0"/>
          </a:p>
        </p:txBody>
      </p:sp>
      <p:sp>
        <p:nvSpPr>
          <p:cNvPr id="9" name="Text 7"/>
          <p:cNvSpPr/>
          <p:nvPr/>
        </p:nvSpPr>
        <p:spPr>
          <a:xfrm>
            <a:off x="2119908" y="2841546"/>
            <a:ext cx="11803856" cy="807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Each NPC will have an FSM that allows seamless transitions between states or tasks, enabling dynamic behavior management.</a:t>
            </a:r>
            <a:endParaRPr lang="en-US" sz="1950" dirty="0"/>
          </a:p>
        </p:txBody>
      </p:sp>
      <p:sp>
        <p:nvSpPr>
          <p:cNvPr id="10" name="Shape 8"/>
          <p:cNvSpPr/>
          <p:nvPr/>
        </p:nvSpPr>
        <p:spPr>
          <a:xfrm>
            <a:off x="1213664" y="4495562"/>
            <a:ext cx="706636" cy="22860"/>
          </a:xfrm>
          <a:prstGeom prst="roundRect">
            <a:avLst>
              <a:gd name="adj" fmla="val 40000"/>
            </a:avLst>
          </a:prstGeom>
          <a:solidFill>
            <a:srgbClr val="FFFFFF"/>
          </a:solidFill>
          <a:ln/>
        </p:spPr>
      </p:sp>
      <p:sp>
        <p:nvSpPr>
          <p:cNvPr id="11" name="Shape 9"/>
          <p:cNvSpPr/>
          <p:nvPr/>
        </p:nvSpPr>
        <p:spPr>
          <a:xfrm>
            <a:off x="782300" y="4279940"/>
            <a:ext cx="454223" cy="454223"/>
          </a:xfrm>
          <a:prstGeom prst="roundRect">
            <a:avLst>
              <a:gd name="adj" fmla="val 2013"/>
            </a:avLst>
          </a:prstGeom>
          <a:solidFill>
            <a:srgbClr val="FFFFFF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14460" y="4355544"/>
            <a:ext cx="189786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444242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1"/>
          <p:cNvSpPr/>
          <p:nvPr/>
        </p:nvSpPr>
        <p:spPr>
          <a:xfrm>
            <a:off x="2119908" y="4254698"/>
            <a:ext cx="3517583" cy="378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444242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Animation Integration</a:t>
            </a:r>
            <a:endParaRPr lang="en-US" sz="2350" dirty="0"/>
          </a:p>
        </p:txBody>
      </p:sp>
      <p:sp>
        <p:nvSpPr>
          <p:cNvPr id="14" name="Text 12"/>
          <p:cNvSpPr/>
          <p:nvPr/>
        </p:nvSpPr>
        <p:spPr>
          <a:xfrm>
            <a:off x="2119908" y="4754404"/>
            <a:ext cx="11803856" cy="807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Unity’s animation system will be used to apply animations to objects, enhancing the illusion of complex movements where necessary.</a:t>
            </a:r>
            <a:endParaRPr lang="en-US" sz="1950" dirty="0"/>
          </a:p>
        </p:txBody>
      </p:sp>
      <p:sp>
        <p:nvSpPr>
          <p:cNvPr id="15" name="Shape 13"/>
          <p:cNvSpPr/>
          <p:nvPr/>
        </p:nvSpPr>
        <p:spPr>
          <a:xfrm>
            <a:off x="1213664" y="6408420"/>
            <a:ext cx="706636" cy="22860"/>
          </a:xfrm>
          <a:prstGeom prst="roundRect">
            <a:avLst>
              <a:gd name="adj" fmla="val 40000"/>
            </a:avLst>
          </a:prstGeom>
          <a:solidFill>
            <a:srgbClr val="FFFFFF"/>
          </a:solidFill>
          <a:ln/>
        </p:spPr>
      </p:sp>
      <p:sp>
        <p:nvSpPr>
          <p:cNvPr id="16" name="Shape 14"/>
          <p:cNvSpPr/>
          <p:nvPr/>
        </p:nvSpPr>
        <p:spPr>
          <a:xfrm>
            <a:off x="782300" y="6192798"/>
            <a:ext cx="454223" cy="454223"/>
          </a:xfrm>
          <a:prstGeom prst="roundRect">
            <a:avLst>
              <a:gd name="adj" fmla="val 2013"/>
            </a:avLst>
          </a:prstGeom>
          <a:solidFill>
            <a:srgbClr val="FFFFFF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914817" y="6268403"/>
            <a:ext cx="189190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444242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6"/>
          <p:cNvSpPr/>
          <p:nvPr/>
        </p:nvSpPr>
        <p:spPr>
          <a:xfrm>
            <a:off x="2119908" y="6167557"/>
            <a:ext cx="4894778" cy="378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444242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NavMesh for Spatial Movement</a:t>
            </a:r>
            <a:endParaRPr lang="en-US" sz="2350" dirty="0"/>
          </a:p>
        </p:txBody>
      </p:sp>
      <p:sp>
        <p:nvSpPr>
          <p:cNvPr id="19" name="Text 17"/>
          <p:cNvSpPr/>
          <p:nvPr/>
        </p:nvSpPr>
        <p:spPr>
          <a:xfrm>
            <a:off x="2119908" y="6667262"/>
            <a:ext cx="11803856" cy="807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Unity’s built-in NavMesh algorithm will be used for basic NPC movement and will serve as the foundation for more complex movement options.</a:t>
            </a:r>
            <a:endParaRPr lang="en-US" sz="19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1279" y="558879"/>
            <a:ext cx="5080873" cy="634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7D5E5E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Database Design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1279" y="1498640"/>
            <a:ext cx="301073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7D5E5E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NPC Behavior Schema</a:t>
            </a:r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7D5E5E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: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11279" y="2120979"/>
            <a:ext cx="13207841" cy="4064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NPC_ID (int)</a:t>
            </a:r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: Unique identifier for each NPC.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711279" y="2756059"/>
            <a:ext cx="13207841" cy="4064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Personality_Type (enum)</a:t>
            </a:r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: Defines NPC traits (e.g., Friendly, Hostile).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11279" y="3391138"/>
            <a:ext cx="13207841" cy="4064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Situation_State (enum)</a:t>
            </a:r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: Current context for decision-making (e.g., Normal, Panic).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711279" y="4026218"/>
            <a:ext cx="13207841" cy="4064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Behavior_Tree_ID (int)</a:t>
            </a:r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: Links to a pre-defined decision tree for complex logic.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11279" y="4661297"/>
            <a:ext cx="13207841" cy="4064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Position (Vector3)</a:t>
            </a:r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: NPC’s current location.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711279" y="5372576"/>
            <a:ext cx="304704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7D5E5E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Story Triggers Schema</a:t>
            </a:r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7D5E5E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: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711279" y="5994916"/>
            <a:ext cx="13207841" cy="4064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Trigger_ID (int)</a:t>
            </a:r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: Unique identifier for story events.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711279" y="6629995"/>
            <a:ext cx="13207841" cy="4064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Associated_NPCs (list)</a:t>
            </a:r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: NPCs affected by the trigger.</a:t>
            </a:r>
            <a:endParaRPr lang="en-US" sz="2000" dirty="0"/>
          </a:p>
        </p:txBody>
      </p:sp>
      <p:sp>
        <p:nvSpPr>
          <p:cNvPr id="12" name="Text 10"/>
          <p:cNvSpPr/>
          <p:nvPr/>
        </p:nvSpPr>
        <p:spPr>
          <a:xfrm>
            <a:off x="711279" y="7265075"/>
            <a:ext cx="13207841" cy="4064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Action (string)</a:t>
            </a:r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: Behavioral changes tied to the trigger (e.g., flee, assist).</a:t>
            </a:r>
            <a:endParaRPr lang="en-US" sz="20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8185" y="720685"/>
            <a:ext cx="5342930" cy="641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7D5E5E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Development Stages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718185" y="2003227"/>
            <a:ext cx="461724" cy="461724"/>
          </a:xfrm>
          <a:prstGeom prst="roundRect">
            <a:avLst>
              <a:gd name="adj" fmla="val 1980"/>
            </a:avLst>
          </a:prstGeom>
          <a:solidFill>
            <a:srgbClr val="FFFFFF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73681" y="2080141"/>
            <a:ext cx="150733" cy="307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44242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1385054" y="2003227"/>
            <a:ext cx="3096578" cy="384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444242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Set Up Initial Scene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1385054" y="2511147"/>
            <a:ext cx="3594378" cy="1642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 start with an empty Unity space and place 3 NPC characters, each with a different type.</a:t>
            </a:r>
            <a:endParaRPr lang="en-US" sz="2000" dirty="0"/>
          </a:p>
        </p:txBody>
      </p:sp>
      <p:sp>
        <p:nvSpPr>
          <p:cNvPr id="7" name="Shape 5"/>
          <p:cNvSpPr/>
          <p:nvPr/>
        </p:nvSpPr>
        <p:spPr>
          <a:xfrm>
            <a:off x="5184577" y="2003227"/>
            <a:ext cx="461724" cy="461724"/>
          </a:xfrm>
          <a:prstGeom prst="roundRect">
            <a:avLst>
              <a:gd name="adj" fmla="val 1980"/>
            </a:avLst>
          </a:prstGeom>
          <a:solidFill>
            <a:srgbClr val="FFFFFF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318998" y="2080141"/>
            <a:ext cx="192762" cy="307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44242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2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5851446" y="2003227"/>
            <a:ext cx="3594378" cy="769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444242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Define NPC Routines &amp; Personalities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5851446" y="2895957"/>
            <a:ext cx="3594378" cy="1231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 will create basic routines for each NPC and assign unique personalities.</a:t>
            </a:r>
            <a:endParaRPr lang="en-US" sz="2000" dirty="0"/>
          </a:p>
        </p:txBody>
      </p:sp>
      <p:sp>
        <p:nvSpPr>
          <p:cNvPr id="11" name="Shape 9"/>
          <p:cNvSpPr/>
          <p:nvPr/>
        </p:nvSpPr>
        <p:spPr>
          <a:xfrm>
            <a:off x="9650968" y="2003227"/>
            <a:ext cx="461724" cy="461724"/>
          </a:xfrm>
          <a:prstGeom prst="roundRect">
            <a:avLst>
              <a:gd name="adj" fmla="val 1980"/>
            </a:avLst>
          </a:prstGeom>
          <a:solidFill>
            <a:srgbClr val="FFFFFF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785747" y="2080141"/>
            <a:ext cx="192167" cy="307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44242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3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10317837" y="2003227"/>
            <a:ext cx="3594378" cy="769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444242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Create Behavior Scripts for Events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10317837" y="2895957"/>
            <a:ext cx="3594378" cy="1231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Develop scripts for both global and player-triggered events, linked to NPC personalities</a:t>
            </a:r>
            <a:endParaRPr lang="en-US" sz="2000" dirty="0"/>
          </a:p>
        </p:txBody>
      </p:sp>
      <p:sp>
        <p:nvSpPr>
          <p:cNvPr id="15" name="Shape 13"/>
          <p:cNvSpPr/>
          <p:nvPr/>
        </p:nvSpPr>
        <p:spPr>
          <a:xfrm>
            <a:off x="718185" y="4589264"/>
            <a:ext cx="461724" cy="461724"/>
          </a:xfrm>
          <a:prstGeom prst="roundRect">
            <a:avLst>
              <a:gd name="adj" fmla="val 1980"/>
            </a:avLst>
          </a:prstGeom>
          <a:solidFill>
            <a:srgbClr val="FFFFFF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49035" y="4666178"/>
            <a:ext cx="199906" cy="307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44242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4</a:t>
            </a:r>
            <a:endParaRPr lang="en-US" sz="2400" dirty="0"/>
          </a:p>
        </p:txBody>
      </p:sp>
      <p:sp>
        <p:nvSpPr>
          <p:cNvPr id="17" name="Text 15"/>
          <p:cNvSpPr/>
          <p:nvPr/>
        </p:nvSpPr>
        <p:spPr>
          <a:xfrm>
            <a:off x="1385054" y="4589264"/>
            <a:ext cx="3594378" cy="769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444242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Event Injection Criteria</a:t>
            </a:r>
            <a:endParaRPr lang="en-US" sz="2400" dirty="0"/>
          </a:p>
        </p:txBody>
      </p:sp>
      <p:sp>
        <p:nvSpPr>
          <p:cNvPr id="18" name="Text 16"/>
          <p:cNvSpPr/>
          <p:nvPr/>
        </p:nvSpPr>
        <p:spPr>
          <a:xfrm>
            <a:off x="1385054" y="5481995"/>
            <a:ext cx="3594378" cy="1231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Define how events influence NPC behavior based on global and player-driven inputs</a:t>
            </a:r>
            <a:endParaRPr lang="en-US" sz="2000" dirty="0"/>
          </a:p>
        </p:txBody>
      </p:sp>
      <p:sp>
        <p:nvSpPr>
          <p:cNvPr id="19" name="Shape 17"/>
          <p:cNvSpPr/>
          <p:nvPr/>
        </p:nvSpPr>
        <p:spPr>
          <a:xfrm>
            <a:off x="5184577" y="4589264"/>
            <a:ext cx="461724" cy="461724"/>
          </a:xfrm>
          <a:prstGeom prst="roundRect">
            <a:avLst>
              <a:gd name="adj" fmla="val 1980"/>
            </a:avLst>
          </a:prstGeom>
          <a:solidFill>
            <a:srgbClr val="FFFFFF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5323165" y="4666178"/>
            <a:ext cx="184428" cy="307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44242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5</a:t>
            </a:r>
            <a:endParaRPr lang="en-US" sz="2400" dirty="0"/>
          </a:p>
        </p:txBody>
      </p:sp>
      <p:sp>
        <p:nvSpPr>
          <p:cNvPr id="21" name="Text 19"/>
          <p:cNvSpPr/>
          <p:nvPr/>
        </p:nvSpPr>
        <p:spPr>
          <a:xfrm>
            <a:off x="5851446" y="4589264"/>
            <a:ext cx="3594378" cy="11544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444242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Place Main Player &amp; Handle Event Injection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5851446" y="5866805"/>
            <a:ext cx="3594378" cy="1642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Add the main player to the scene and manage event injections based on player actions</a:t>
            </a:r>
            <a:endParaRPr lang="en-US" sz="2000" dirty="0"/>
          </a:p>
        </p:txBody>
      </p:sp>
      <p:sp>
        <p:nvSpPr>
          <p:cNvPr id="23" name="Shape 21"/>
          <p:cNvSpPr/>
          <p:nvPr/>
        </p:nvSpPr>
        <p:spPr>
          <a:xfrm>
            <a:off x="9650968" y="4589264"/>
            <a:ext cx="461724" cy="461724"/>
          </a:xfrm>
          <a:prstGeom prst="roundRect">
            <a:avLst>
              <a:gd name="adj" fmla="val 1980"/>
            </a:avLst>
          </a:prstGeom>
          <a:solidFill>
            <a:srgbClr val="FFFFFF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9782056" y="4666178"/>
            <a:ext cx="199430" cy="307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44242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6</a:t>
            </a:r>
            <a:endParaRPr lang="en-US" sz="2400" dirty="0"/>
          </a:p>
        </p:txBody>
      </p:sp>
      <p:sp>
        <p:nvSpPr>
          <p:cNvPr id="25" name="Text 23"/>
          <p:cNvSpPr/>
          <p:nvPr/>
        </p:nvSpPr>
        <p:spPr>
          <a:xfrm>
            <a:off x="10317837" y="4589264"/>
            <a:ext cx="3594378" cy="769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444242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Begin Scalability Processes</a:t>
            </a:r>
            <a:endParaRPr lang="en-US" sz="2400" dirty="0"/>
          </a:p>
        </p:txBody>
      </p:sp>
      <p:sp>
        <p:nvSpPr>
          <p:cNvPr id="26" name="Text 24"/>
          <p:cNvSpPr/>
          <p:nvPr/>
        </p:nvSpPr>
        <p:spPr>
          <a:xfrm>
            <a:off x="10317837" y="5481995"/>
            <a:ext cx="3594378" cy="1231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Prepare the system for scalability to handle additional NPCs and events</a:t>
            </a:r>
            <a:endParaRPr lang="en-US" sz="20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27488" y="1655088"/>
            <a:ext cx="4919424" cy="49194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58691" y="3760351"/>
            <a:ext cx="72264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7D5E5E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Thank You For Listening</a:t>
            </a:r>
            <a:endParaRPr lang="en-US" sz="4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69075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7D5E5E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Research question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1821180"/>
            <a:ext cx="130428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4242"/>
                </a:solidFill>
                <a:highlight>
                  <a:srgbClr val="FFFFFF"/>
                </a:highlight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How can advanced NPC design and intelligent behaviors enhance player immersion in dynamic virtual worlds?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42876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132546"/>
            <a:ext cx="3978116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7D5E5E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Enhancing immersion through intelligent NPCs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5332928" y="5132546"/>
            <a:ext cx="3978116" cy="17011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7D5E5E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Creating dynamic, interactive game worlds with advanced NPC behaviors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9872067" y="5132546"/>
            <a:ext cx="3978116" cy="17011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7D5E5E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Integrating technical frameworks for seamless player experiences</a:t>
            </a:r>
            <a:endParaRPr lang="en-US" sz="2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0678" y="519113"/>
            <a:ext cx="8922663" cy="589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600"/>
              </a:lnSpc>
              <a:buNone/>
            </a:pPr>
            <a:r>
              <a:rPr lang="en-US" sz="3700" b="1" i="1" u="sng" dirty="0">
                <a:solidFill>
                  <a:srgbClr val="7D5E5E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Competitors, Literature and Insights</a:t>
            </a:r>
            <a:endParaRPr lang="en-US" sz="37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0678" y="1392198"/>
            <a:ext cx="13309044" cy="1047869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678" y="2699504"/>
            <a:ext cx="13309044" cy="1047869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678" y="4006810"/>
            <a:ext cx="13309044" cy="1047869"/>
          </a:xfrm>
          <a:prstGeom prst="rect">
            <a:avLst/>
          </a:prstGeom>
        </p:spPr>
      </p:pic>
      <p:pic>
        <p:nvPicPr>
          <p:cNvPr id="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678" y="5314117"/>
            <a:ext cx="13309044" cy="1047869"/>
          </a:xfrm>
          <a:prstGeom prst="rect">
            <a:avLst/>
          </a:prstGeom>
        </p:spPr>
      </p:pic>
      <p:pic>
        <p:nvPicPr>
          <p:cNvPr id="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678" y="6621423"/>
            <a:ext cx="13309044" cy="104786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4068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7D5E5E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Introduction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3519607"/>
            <a:ext cx="130428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Non-player characters (NPCs) are essential in building immersive game worlds. Modern games utilize advanced AI systems to create lifelike behavior, contributing to the player’s experience.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681776"/>
            <a:ext cx="130428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Competition is not hard to come by throughout the gaming industry with many games coming out each year with varied levels of NPC integration. Thus competitors are varied and abundant.</a:t>
            </a:r>
            <a:endParaRPr lang="en-US" sz="2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88" y="1079063"/>
            <a:ext cx="4919305" cy="607135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205966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7D5E5E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A prime example</a:t>
            </a:r>
            <a:endParaRPr lang="en-US" sz="2650" dirty="0"/>
          </a:p>
        </p:txBody>
      </p:sp>
      <p:sp>
        <p:nvSpPr>
          <p:cNvPr id="5" name="Text 1"/>
          <p:cNvSpPr/>
          <p:nvPr/>
        </p:nvSpPr>
        <p:spPr>
          <a:xfrm>
            <a:off x="6280190" y="2740104"/>
            <a:ext cx="7556421" cy="1360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Lets take a look at a highly acclaimed game, Red Dead Redemption 2, as a prime example of immersive NPCs exhibiting lifelike behavior.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4355783"/>
            <a:ext cx="7556421" cy="1814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Rockstar Games emphasized a world where NPCs appear independent and responsive. They created a framework where NPCs interact with their surroundings and player behavior to portray the Wild West convincingly.</a:t>
            </a: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88" y="636389"/>
            <a:ext cx="4919305" cy="695682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37945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7D5E5E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Game articles</a:t>
            </a:r>
            <a:endParaRPr lang="en-US" sz="2650" dirty="0"/>
          </a:p>
        </p:txBody>
      </p:sp>
      <p:sp>
        <p:nvSpPr>
          <p:cNvPr id="5" name="Text 1"/>
          <p:cNvSpPr/>
          <p:nvPr/>
        </p:nvSpPr>
        <p:spPr>
          <a:xfrm>
            <a:off x="6280190" y="2059900"/>
            <a:ext cx="7556421" cy="1814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 a marketing endeavor, half a year before a world-wide release on gaming consoles, Rockstar Games offered a sneak peak into the inner working of their upcoming game to several publications.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4129088"/>
            <a:ext cx="7556421" cy="27210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 a short article by </a:t>
            </a:r>
            <a:pPr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SegmentNext</a:t>
            </a:r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, it was reported that NPCs in </a:t>
            </a:r>
            <a:pPr indent="0" marL="0">
              <a:lnSpc>
                <a:spcPts val="3550"/>
              </a:lnSpc>
              <a:buNone/>
            </a:pPr>
            <a:r>
              <a:rPr lang="en-US" sz="2200" i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RDR2</a:t>
            </a:r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dynamically react to subtle player actions (e.g., weapon holstering influencing friendliness or fear). Moreover they exhibited personalities that further deepened realism, making interactions less predictable and more engaging.</a:t>
            </a:r>
            <a:endParaRPr lang="en-US"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88" y="2731175"/>
            <a:ext cx="4919305" cy="276713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033701"/>
            <a:ext cx="6284119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7D5E5E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Code reverse structure examination</a:t>
            </a:r>
            <a:endParaRPr lang="en-US" sz="2650" dirty="0"/>
          </a:p>
        </p:txBody>
      </p:sp>
      <p:sp>
        <p:nvSpPr>
          <p:cNvPr id="5" name="Text 1"/>
          <p:cNvSpPr/>
          <p:nvPr/>
        </p:nvSpPr>
        <p:spPr>
          <a:xfrm>
            <a:off x="6280190" y="1714143"/>
            <a:ext cx="7556421" cy="1360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Upon further inspection of the code of the game, several features are made apparent in the manner the NPCs are programed.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3329821"/>
            <a:ext cx="75564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Schedules: 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NPCs follow unique routines based on their societal roles, influenced by time and context.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280190" y="4316135"/>
            <a:ext cx="75564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Context-Aware Behavior: 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NPCs assess the player’s appearance, actions, and surroundings.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280190" y="5302448"/>
            <a:ext cx="75564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Reputation Systems: 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NPCs remember past player actions, integrating them into future interactions.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6280190" y="6288762"/>
            <a:ext cx="75564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Emergent Reactions: 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Unscripted events spark dynamic responses.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4236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7D5E5E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Technical Insights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2621280"/>
            <a:ext cx="130428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Behavioral states/ routines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: NPCs must follow basic routines and should dynamically switch between various behavioral states based on contextual stimuli.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607594"/>
            <a:ext cx="130428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Personality profiles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: Each NPC has its personality profile that dictates its responses to stimuli, such as bravery, fearfulness, or neutrality.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93908"/>
            <a:ext cx="130428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Hierarchical Behavior Trees: 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NPCs should follow a hierarchical structure where high-priority behaviors override less urgent ones.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580221"/>
            <a:ext cx="130428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Emotive Animations: 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Employing advanced procedural animation blending for realistic NPC reactions.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7357" y="595670"/>
            <a:ext cx="6973610" cy="676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7D5E5E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Functional requirements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57357" y="1704737"/>
            <a:ext cx="13115687" cy="8655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Dynamic NPC Behavior-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The system must support creating adaptive behaviors for various NPC types (e.g., civilians, and police officers) with role-specific characteristics.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7357" y="2646045"/>
            <a:ext cx="13115687" cy="1731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Real-Time Reactions to Player Actions-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NPCs should dynamically respond to player actions (i.e. drawing out a weapon, hitting someone, initiating conversation, and so on), including avoidance (e.g., moving out of the player’s way), assistance (e.g., offering guidance or support), or aggression (e.g., confronting the player when provoked).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7357" y="4452938"/>
            <a:ext cx="13115687" cy="12983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Integration with Modular World Generation-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The system should align with environments created by the Modular World Generation tool, incorporating scene elements such as terrain, objects, and pathways into NPC behavior logic.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7357" y="5827038"/>
            <a:ext cx="13115687" cy="8655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Environment Constraints Compliance-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NPCs must follow scene-specific rules, navigating only walkable areas and avoiding obstacles or non-walkable zones like cliffs or walls.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7357" y="6768346"/>
            <a:ext cx="13115687" cy="8655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Contextual Decision-Making-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44242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NPCs should base decisions on contextual factors, such as modifying actions depending on day or night and reacting to nearby events or player actions.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2025-01-23T08:19:28Z</dcterms:created>
  <dcterms:modified xsi:type="dcterms:W3CDTF">2025-01-23T08:19:28Z</dcterms:modified>
</cp:coreProperties>
</file>